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  <p:sldMasterId id="2147483698" r:id="rId3"/>
  </p:sldMasterIdLst>
  <p:notesMasterIdLst>
    <p:notesMasterId r:id="rId23"/>
  </p:notesMasterIdLst>
  <p:sldIdLst>
    <p:sldId id="378" r:id="rId4"/>
    <p:sldId id="1128" r:id="rId5"/>
    <p:sldId id="314" r:id="rId6"/>
    <p:sldId id="1157" r:id="rId7"/>
    <p:sldId id="1202" r:id="rId8"/>
    <p:sldId id="256" r:id="rId9"/>
    <p:sldId id="258" r:id="rId10"/>
    <p:sldId id="257" r:id="rId11"/>
    <p:sldId id="259" r:id="rId12"/>
    <p:sldId id="1238" r:id="rId13"/>
    <p:sldId id="1239" r:id="rId14"/>
    <p:sldId id="1240" r:id="rId15"/>
    <p:sldId id="1196" r:id="rId16"/>
    <p:sldId id="1204" r:id="rId17"/>
    <p:sldId id="1210" r:id="rId18"/>
    <p:sldId id="1229" r:id="rId19"/>
    <p:sldId id="1228" r:id="rId20"/>
    <p:sldId id="1173" r:id="rId21"/>
    <p:sldId id="118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028"/>
    <a:srgbClr val="203C29"/>
    <a:srgbClr val="23401C"/>
    <a:srgbClr val="18441F"/>
    <a:srgbClr val="094719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75" autoAdjust="0"/>
    <p:restoredTop sz="94648"/>
  </p:normalViewPr>
  <p:slideViewPr>
    <p:cSldViewPr snapToGrid="0">
      <p:cViewPr varScale="1">
        <p:scale>
          <a:sx n="78" d="100"/>
          <a:sy n="78" d="100"/>
        </p:scale>
        <p:origin x="129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8A8ED-31AF-40EC-8164-93ECF3752D15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8EC96-3390-4B56-AB12-61EBA14F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21535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Conducted outreach, and OCRF representation at the  Oregon outdoor recreation programs, trail alliances, Diversifying the pool of applicants that apply to OCRF. Hopefully this helps address the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28EC96-3390-4B56-AB12-61EBA14FF96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991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186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186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663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3146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409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6481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372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1617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0830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0031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00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13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37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72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88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02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35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957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98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394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779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94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266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61994-7D4E-8ABD-E88A-25C47D075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836FE9-CA17-2435-3E91-2D1C9C129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98F42-524F-8AFE-723F-48964185E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D1C70-BDA3-E012-D2BC-01BF5AA2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14842-A0F5-8B02-896C-6511D3E3B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573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CFA6-CD11-25F8-E2C6-8422FE3FA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1A8A6-2E38-1E05-5655-60C3D9A18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8C730-3358-04FC-E8A3-B44ABFF6C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A97E5-616B-C80B-292B-1F1E0A6E2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D3367-605F-53C9-961A-7CF976AA2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782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61A9F-D0F2-684B-9ED2-8BCD5FF1D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1FBB9-1229-C28B-A754-534996E3B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805A4-ED65-F354-C2A1-EDFFD2E1F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33CA-A7BC-A9C1-A504-A4AD3B9FF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BC293-D85A-0BFB-8A98-8FE51C38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061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697CB-A9D7-FBBD-964F-B2DB56892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EE0B-4B11-C499-9E2E-D350BE24DA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B4C89-7F72-28D0-4CD4-7B26EA2FC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4F93D-641F-8532-E29D-60C2E901C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496F6-1A25-D5D7-8552-7D0ADC5DA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7DEFF-0CC2-C59F-CED7-E751DBB6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323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5299-B069-06DF-B1AD-51CA309A9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5B710-FC54-A78E-D630-7C1313DB7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5C444-45D0-0C0D-7C38-1D1DE6A11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325605-03FE-B510-5DF6-A038CF9B1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866E66-AECF-E4B2-0EB5-C409B7648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120554-8C75-6042-8B55-8BDF3CAF6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D23355-CF0B-1954-2B4F-E99BEEC7D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EB152-17C0-69B5-77C1-79ED9771B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956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C5977-A2C3-2606-5CC2-8FEAD7AD3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24CB71-7A46-1947-8C74-B90331D8B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15C0CB-49A8-58AD-D6CC-A11CD611F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F6B55D-3EB6-4623-5ACD-F30025D9B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336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9FBA0F-7352-BD87-0337-A58D2330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677BD6-17DA-958D-CEC2-E668F79A6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235C7-5D1F-E1F2-F8F4-7D75BE08D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5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807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2E8C2-AE96-A9A7-F547-B9402D5FA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C7847-750B-9B73-2F2F-DBA5A99CD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9C8F8-70DC-BF18-4D04-10D25363D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185329-246E-87D5-131F-8CCE6CA02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E3FB6-1545-97A5-46ED-9A663CB3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B0AC8-7857-BFD1-D80B-93312557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134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ACE03-C55F-BF10-C49F-477E860B6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D2F10A-4F7E-7DBA-C789-CC9C5AE42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A7C9D9-DBF8-46C8-0E42-B3865FB8D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0B12E8-145B-DE94-5012-73335EFDA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1EA9C-A8BA-9B72-6344-3C0E134A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C4E54-01D2-B35E-BD56-FBA809B3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372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C0D45-DB05-511B-BB68-8350AE80B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F1B1B-3E50-78B5-225D-94266EA03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4BF8-01D2-C7E3-1EA5-EFEB7D27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0F1E4-CFC7-6B65-BC08-8BA4D90C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6030F-8BB6-5333-235F-F0B93E994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472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11D55D-40ED-29DB-3E40-01BDB8E10A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DA145-89FC-2393-F845-F868E7050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B9A71-EBC2-5AFC-63CA-7527580B6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D56A6-F615-9620-D579-F91F2E90A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EF81A-B45C-49C5-5436-D4B97DF46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1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5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0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5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2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0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2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C2673E-7D0F-B6C9-5B84-E92A2BD32C26}"/>
              </a:ext>
            </a:extLst>
          </p:cNvPr>
          <p:cNvSpPr/>
          <p:nvPr userDrawn="1"/>
        </p:nvSpPr>
        <p:spPr>
          <a:xfrm>
            <a:off x="0" y="6311901"/>
            <a:ext cx="9144000" cy="546101"/>
          </a:xfrm>
          <a:prstGeom prst="rect">
            <a:avLst/>
          </a:prstGeom>
          <a:solidFill>
            <a:srgbClr val="144633"/>
          </a:solidFill>
          <a:ln>
            <a:solidFill>
              <a:srgbClr val="144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800" dirty="0"/>
              <a:t>Oregon Department of Fish and Wildlife</a:t>
            </a: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BD1FD53B-8779-0F80-6B23-CD0CEAB596BD}"/>
              </a:ext>
            </a:extLst>
          </p:cNvPr>
          <p:cNvSpPr>
            <a:spLocks/>
          </p:cNvSpPr>
          <p:nvPr userDrawn="1"/>
        </p:nvSpPr>
        <p:spPr bwMode="auto">
          <a:xfrm>
            <a:off x="-218364" y="-54592"/>
            <a:ext cx="9594376" cy="1952625"/>
          </a:xfrm>
          <a:custGeom>
            <a:avLst/>
            <a:gdLst>
              <a:gd name="T0" fmla="*/ 0 w 5808"/>
              <a:gd name="T1" fmla="*/ 2147483647 h 1230"/>
              <a:gd name="T2" fmla="*/ 60483754 w 5808"/>
              <a:gd name="T3" fmla="*/ 0 h 1230"/>
              <a:gd name="T4" fmla="*/ 2147483647 w 5808"/>
              <a:gd name="T5" fmla="*/ 0 h 1230"/>
              <a:gd name="T6" fmla="*/ 2147483647 w 5808"/>
              <a:gd name="T7" fmla="*/ 2147483647 h 1230"/>
              <a:gd name="T8" fmla="*/ 2147483647 w 5808"/>
              <a:gd name="T9" fmla="*/ 2147483647 h 1230"/>
              <a:gd name="T10" fmla="*/ 2147483647 w 5808"/>
              <a:gd name="T11" fmla="*/ 2147483647 h 1230"/>
              <a:gd name="T12" fmla="*/ 0 w 5808"/>
              <a:gd name="T13" fmla="*/ 2147483647 h 12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08"/>
              <a:gd name="T22" fmla="*/ 0 h 1230"/>
              <a:gd name="T23" fmla="*/ 5808 w 5808"/>
              <a:gd name="T24" fmla="*/ 1230 h 12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08" h="1230">
                <a:moveTo>
                  <a:pt x="0" y="1212"/>
                </a:moveTo>
                <a:lnTo>
                  <a:pt x="24" y="0"/>
                </a:lnTo>
                <a:lnTo>
                  <a:pt x="5784" y="0"/>
                </a:lnTo>
                <a:lnTo>
                  <a:pt x="5808" y="996"/>
                </a:lnTo>
                <a:cubicBezTo>
                  <a:pt x="5548" y="1200"/>
                  <a:pt x="4950" y="1230"/>
                  <a:pt x="4224" y="1224"/>
                </a:cubicBezTo>
                <a:cubicBezTo>
                  <a:pt x="3498" y="1218"/>
                  <a:pt x="2156" y="962"/>
                  <a:pt x="1452" y="960"/>
                </a:cubicBezTo>
                <a:cubicBezTo>
                  <a:pt x="672" y="936"/>
                  <a:pt x="0" y="1212"/>
                  <a:pt x="0" y="1212"/>
                </a:cubicBezTo>
                <a:close/>
              </a:path>
            </a:pathLst>
          </a:custGeom>
          <a:solidFill>
            <a:srgbClr val="144633"/>
          </a:solidFill>
          <a:ln w="76200" cmpd="sng">
            <a:solidFill>
              <a:srgbClr val="144633"/>
            </a:solidFill>
            <a:round/>
            <a:headEnd/>
            <a:tailEnd/>
          </a:ln>
        </p:spPr>
        <p:txBody>
          <a:bodyPr/>
          <a:lstStyle/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59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0CFD0-9442-4EEE-AF03-8A9AA2E23323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9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CFB3DE-A720-2B57-B0CE-378603CF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C68B7-F1DA-8E3D-4E63-232B0CB56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5A2BC-3CAC-DE48-36B5-3DE70748A5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F4DCE-3A97-4755-9B44-EA24CE7DA12D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5A5D3-9E2C-8B00-3EF0-9E498605D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4B650-644A-1057-27E7-DDE5A6573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5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FB852062-AD58-4ABC-803F-3585C3565E6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95" y="2069026"/>
            <a:ext cx="3698981" cy="369898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2D1657-AAD7-454D-A642-A1E1F88648B0}"/>
              </a:ext>
            </a:extLst>
          </p:cNvPr>
          <p:cNvSpPr txBox="1"/>
          <p:nvPr/>
        </p:nvSpPr>
        <p:spPr>
          <a:xfrm>
            <a:off x="3755572" y="2933542"/>
            <a:ext cx="5626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Oregon Conservation and Recreation Fund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Advisory Committee Meeting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D344AB-9B96-88D5-5559-1BA3B48A2011}"/>
              </a:ext>
            </a:extLst>
          </p:cNvPr>
          <p:cNvSpPr txBox="1"/>
          <p:nvPr/>
        </p:nvSpPr>
        <p:spPr>
          <a:xfrm>
            <a:off x="317395" y="156982"/>
            <a:ext cx="825982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10</a:t>
            </a:r>
            <a:r>
              <a:rPr kumimoji="0" lang="en-US" sz="3600" b="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i="1" dirty="0">
                <a:solidFill>
                  <a:schemeClr val="bg1"/>
                </a:solidFill>
                <a:latin typeface="Calibri" panose="020F0502020204030204"/>
              </a:rPr>
              <a:t>1:00pm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4</a:t>
            </a:r>
            <a:r>
              <a:rPr lang="en-US" sz="2800" i="1" dirty="0">
                <a:solidFill>
                  <a:schemeClr val="bg1"/>
                </a:solidFill>
                <a:latin typeface="Calibri" panose="020F0502020204030204"/>
              </a:rPr>
              <a:t>:0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0pm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ODFW Logo | | currypilot.com">
            <a:extLst>
              <a:ext uri="{FF2B5EF4-FFF2-40B4-BE49-F238E27FC236}">
                <a16:creationId xmlns:a16="http://schemas.microsoft.com/office/drawing/2014/main" id="{09179D18-3418-20A2-9487-4EA8A1335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657" y="4931912"/>
            <a:ext cx="965200" cy="120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5E28F7-6B70-8C79-3D2C-4A885D8ABA7D}"/>
              </a:ext>
            </a:extLst>
          </p:cNvPr>
          <p:cNvSpPr txBox="1"/>
          <p:nvPr/>
        </p:nvSpPr>
        <p:spPr>
          <a:xfrm>
            <a:off x="6456946" y="5680922"/>
            <a:ext cx="31224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prstClr val="black"/>
                </a:solidFill>
                <a:latin typeface="Calibri" panose="020F0502020204030204"/>
              </a:rPr>
              <a:t>Virtual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330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282117" y="-253670"/>
            <a:ext cx="137072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668730" y="422146"/>
            <a:ext cx="484026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7532611" y="655140"/>
            <a:ext cx="515604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7017482" y="0"/>
            <a:ext cx="2126518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82258" y="6115501"/>
            <a:ext cx="1120884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screenshot of a project statement&#10;&#10;Description automatically generated">
            <a:extLst>
              <a:ext uri="{FF2B5EF4-FFF2-40B4-BE49-F238E27FC236}">
                <a16:creationId xmlns:a16="http://schemas.microsoft.com/office/drawing/2014/main" id="{A6052438-D6C4-4A2D-71DA-AF41E3C7C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570" y="643467"/>
            <a:ext cx="8044858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703060" y="6453143"/>
            <a:ext cx="611177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44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BA1DC1-1A93-ED76-A451-8CA1190A0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53" y="97493"/>
            <a:ext cx="6246280" cy="42142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065B83-9374-5A4B-D14A-AFEEB3D27D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20" y="4001730"/>
            <a:ext cx="5852667" cy="421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433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12" y="106943"/>
            <a:ext cx="955379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Draft Motion : Funding Cap Raise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09" y="2109477"/>
            <a:ext cx="8311782" cy="3734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move to approve raising the funding maximum for the OCRF Spring 2024 Grant Cycle up to $140,000.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move to approve raising the funding maximum for the Oregon Conservation and Recreation Fund Spring 2024 Grant Cycle up to $(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other funding cap here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70035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70067" y="3094651"/>
            <a:ext cx="70183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Break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="1" i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(Please be back in 10 min)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4 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6358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921411" y="3094651"/>
            <a:ext cx="8032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OCRF Spring 2024 Grant Solicitation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5: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4656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3C7FA7-F162-20FA-968F-ED0BFAB29CD2}"/>
              </a:ext>
            </a:extLst>
          </p:cNvPr>
          <p:cNvSpPr txBox="1"/>
          <p:nvPr/>
        </p:nvSpPr>
        <p:spPr>
          <a:xfrm>
            <a:off x="914239" y="939243"/>
            <a:ext cx="7315521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Request for Proposals (RFP) – Open January 30</a:t>
            </a:r>
            <a:r>
              <a:rPr kumimoji="0" lang="en-US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Official RFP Guidance made public (remains open for 60 days)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Informational Session – February 10</a:t>
            </a:r>
            <a:r>
              <a:rPr kumimoji="0" lang="en-US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(Recording to be posted on website)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Week of Reminder of grant closure – March 18</a:t>
            </a:r>
            <a:r>
              <a:rPr kumimoji="0" lang="en-US" sz="1800" b="1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Request for Proposals (RFP) – Closes March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26</a:t>
            </a:r>
            <a:r>
              <a:rPr kumimoji="0" lang="en-US" sz="1800" b="1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Application must be received by 11:59pm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Technical Review Period –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March 27</a:t>
            </a:r>
            <a:r>
              <a:rPr lang="en-US" b="1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April 24</a:t>
            </a:r>
            <a:r>
              <a:rPr lang="en-US" b="1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OCRF Advisory Committee Review Period – </a:t>
            </a:r>
            <a:r>
              <a:rPr lang="en-US" b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/>
              </a:rPr>
              <a:t>April 25</a:t>
            </a:r>
            <a:r>
              <a:rPr lang="en-US" b="1" baseline="30000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/>
              </a:rPr>
              <a:t>th</a:t>
            </a:r>
            <a:r>
              <a:rPr lang="en-US" b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to May </a:t>
            </a:r>
            <a:r>
              <a:rPr lang="en-US" b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/>
              </a:rPr>
              <a:t>23</a:t>
            </a:r>
            <a:r>
              <a:rPr lang="en-US" b="1" baseline="30000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/>
              </a:rPr>
              <a:t>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OCRF Advisory Committee Recommendations – June </a:t>
            </a:r>
            <a:r>
              <a:rPr lang="en-US" b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/>
              </a:rPr>
              <a:t>4</a:t>
            </a:r>
            <a:r>
              <a:rPr kumimoji="0" lang="en-US" sz="1800" b="1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ODFW Commission Voting – June 14,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Release of funds following contracting process – August 2024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17888E-C59F-DFF3-4FC3-5B44E22922EA}"/>
              </a:ext>
            </a:extLst>
          </p:cNvPr>
          <p:cNvSpPr txBox="1"/>
          <p:nvPr/>
        </p:nvSpPr>
        <p:spPr>
          <a:xfrm>
            <a:off x="158556" y="192368"/>
            <a:ext cx="86164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RFP Timeline - Spring 2024</a:t>
            </a:r>
          </a:p>
        </p:txBody>
      </p:sp>
    </p:spTree>
    <p:extLst>
      <p:ext uri="{BB962C8B-B14F-4D97-AF65-F5344CB8AC3E}">
        <p14:creationId xmlns:p14="http://schemas.microsoft.com/office/powerpoint/2010/main" val="1831635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52B94-CD79-7811-7B8E-193149AB3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0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OCRF Program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94A22-B98E-CF09-C596-D7E096C8A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16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88B0B08-859A-9643-A15D-9043AFF22B06}"/>
              </a:ext>
            </a:extLst>
          </p:cNvPr>
          <p:cNvSpPr txBox="1">
            <a:spLocks/>
          </p:cNvSpPr>
          <p:nvPr/>
        </p:nvSpPr>
        <p:spPr>
          <a:xfrm>
            <a:off x="528430" y="1965144"/>
            <a:ext cx="7736306" cy="2927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Foundant</a:t>
            </a:r>
            <a:r>
              <a:rPr lang="en-US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Built out for the OCRF program, will be used for </a:t>
            </a:r>
            <a:r>
              <a:rPr lang="en-US" sz="24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RFP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2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Advisory Committee review platform (create account)</a:t>
            </a:r>
          </a:p>
          <a:p>
            <a:pPr fontAlgn="ctr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Northern Basin &amp; Range Seat: Has been filled! Welcome Jim Hammett</a:t>
            </a:r>
          </a:p>
          <a:p>
            <a:pPr fontAlgn="ctr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December 15: OAR Revisions approved by the ODFW Commission. </a:t>
            </a:r>
          </a:p>
          <a:p>
            <a:pPr fontAlgn="ctr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003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52B94-CD79-7811-7B8E-193149AB3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0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OCRF Meeting Schedule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94A22-B98E-CF09-C596-D7E096C8A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17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A2229D5-A362-D6A2-C6C6-9B885BEFA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914385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 fontAlgn="ctr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800" i="1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~Moving to First Tuesdays of the month for 2024~</a:t>
            </a:r>
          </a:p>
          <a:p>
            <a:pPr marL="0" indent="0" fontAlgn="ctr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8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ctr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 10: Spring RFP considerations / determinations, OAH Council</a:t>
            </a:r>
          </a:p>
          <a:p>
            <a:pPr marL="0" indent="0" fontAlgn="ctr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8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ctr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Feb 6: Review Draft of Strategic Plan </a:t>
            </a:r>
          </a:p>
          <a:p>
            <a:pPr marL="0" indent="0" fontAlgn="ctr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kern="100" baseline="30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ctr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kern="100" baseline="30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ctr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 5</a:t>
            </a:r>
            <a:r>
              <a:rPr lang="en-US" sz="2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Review Final Draft of Strategic Plan / Scoring Considerations</a:t>
            </a:r>
            <a:endParaRPr lang="en-US" sz="2800" kern="100" baseline="30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157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Public Comment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6: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218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Meeting Wrap-up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7: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459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and Approve Meeting Minutes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</a:t>
            </a:r>
            <a:r>
              <a:rPr lang="en-US" sz="200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Decem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ber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4</a:t>
            </a:r>
            <a:r>
              <a:rPr kumimoji="0" lang="en-US" sz="2000" b="0" i="1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2023)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1: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12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12" y="106943"/>
            <a:ext cx="955379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Draft Motion Templates re: Minutes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09" y="2109477"/>
            <a:ext cx="8311782" cy="373497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 move to approve the December 4th, 2023 meeting minutes with the continued authority to correct spelling, grammar, and punctuation.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move to approve the December 4th, 2023 meeting minutes with the addition/correction/ deletion of ____ on page ___, line ____, and continued authority to correct spelling, grammar, and punctuation.</a:t>
            </a:r>
          </a:p>
        </p:txBody>
      </p:sp>
    </p:spTree>
    <p:extLst>
      <p:ext uri="{BB962C8B-B14F-4D97-AF65-F5344CB8AC3E}">
        <p14:creationId xmlns:p14="http://schemas.microsoft.com/office/powerpoint/2010/main" val="424129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99342" y="3651242"/>
            <a:ext cx="803289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Guest Presentation: The role of the Ocean Acidification Hypoxia Council and OCRF in Oregon’s changing oceans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Dr. Leif </a:t>
            </a:r>
            <a:r>
              <a:rPr lang="en-US" sz="2800" b="1" i="1" dirty="0" err="1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Rasmusen</a:t>
            </a:r>
            <a:r>
              <a:rPr lang="en-US" sz="2800" b="1" i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 and Jenny Koester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99342" y="3066467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2: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030" name="Picture 6" descr="Blue ocean panorama with sun reflection, The vast open sea with clear sky, Ripple wave and calm sea with beautiful sunlight">
            <a:extLst>
              <a:ext uri="{FF2B5EF4-FFF2-40B4-BE49-F238E27FC236}">
                <a16:creationId xmlns:a16="http://schemas.microsoft.com/office/drawing/2014/main" id="{F0AC9EC1-41F5-42B9-748F-1A3BC6061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66" y="-1386531"/>
            <a:ext cx="8720468" cy="436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118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921411" y="3094651"/>
            <a:ext cx="8032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OCRF Budgeting and 2024 RFP Determinations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3: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912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67093A-B7A2-662F-6AA9-46344EF1E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 from Past OCRF Solicitations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3BA125-EF04-694E-C38C-AE651D945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902495"/>
              </p:ext>
            </p:extLst>
          </p:nvPr>
        </p:nvGraphicFramePr>
        <p:xfrm>
          <a:off x="826769" y="2022160"/>
          <a:ext cx="7886699" cy="4162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6699">
                  <a:extLst>
                    <a:ext uri="{9D8B030D-6E8A-4147-A177-3AD203B41FA5}">
                      <a16:colId xmlns:a16="http://schemas.microsoft.com/office/drawing/2014/main" val="1212391477"/>
                    </a:ext>
                  </a:extLst>
                </a:gridCol>
              </a:tblGrid>
              <a:tr h="594619">
                <a:tc>
                  <a:txBody>
                    <a:bodyPr/>
                    <a:lstStyle/>
                    <a:p>
                      <a:r>
                        <a:rPr lang="en-US" sz="2000" dirty="0"/>
                        <a:t>Positives (+)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4112797"/>
                  </a:ext>
                </a:extLst>
              </a:tr>
              <a:tr h="594619">
                <a:tc>
                  <a:txBody>
                    <a:bodyPr/>
                    <a:lstStyle/>
                    <a:p>
                      <a:r>
                        <a:rPr lang="en-US" sz="2000" dirty="0"/>
                        <a:t>Unique funding opportunities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85259551"/>
                  </a:ext>
                </a:extLst>
              </a:tr>
              <a:tr h="594619">
                <a:tc>
                  <a:txBody>
                    <a:bodyPr/>
                    <a:lstStyle/>
                    <a:p>
                      <a:r>
                        <a:rPr lang="en-US" sz="2000" dirty="0"/>
                        <a:t>Diversity of grant sizes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68190004"/>
                  </a:ext>
                </a:extLst>
              </a:tr>
              <a:tr h="594619">
                <a:tc>
                  <a:txBody>
                    <a:bodyPr/>
                    <a:lstStyle/>
                    <a:p>
                      <a:r>
                        <a:rPr lang="en-US" sz="2000" dirty="0"/>
                        <a:t>Statewide coverage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09013690"/>
                  </a:ext>
                </a:extLst>
              </a:tr>
              <a:tr h="594619">
                <a:tc>
                  <a:txBody>
                    <a:bodyPr/>
                    <a:lstStyle/>
                    <a:p>
                      <a:r>
                        <a:rPr lang="en-US" sz="2000" dirty="0"/>
                        <a:t>Efforts to engage with non-traditional groups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49625538"/>
                  </a:ext>
                </a:extLst>
              </a:tr>
              <a:tr h="594619">
                <a:tc>
                  <a:txBody>
                    <a:bodyPr/>
                    <a:lstStyle/>
                    <a:p>
                      <a:r>
                        <a:rPr lang="en-US" sz="2000" dirty="0"/>
                        <a:t>Simpler application process than other state programs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3879165"/>
                  </a:ext>
                </a:extLst>
              </a:tr>
              <a:tr h="594619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68018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526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67093A-B7A2-662F-6AA9-46344EF1E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 from Past OCRF Solicitations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3BA125-EF04-694E-C38C-AE651D945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017261"/>
              </p:ext>
            </p:extLst>
          </p:nvPr>
        </p:nvGraphicFramePr>
        <p:xfrm>
          <a:off x="628650" y="1972867"/>
          <a:ext cx="7722870" cy="4284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2830">
                  <a:extLst>
                    <a:ext uri="{9D8B030D-6E8A-4147-A177-3AD203B41FA5}">
                      <a16:colId xmlns:a16="http://schemas.microsoft.com/office/drawing/2014/main" val="1687561908"/>
                    </a:ext>
                  </a:extLst>
                </a:gridCol>
                <a:gridCol w="4130040">
                  <a:extLst>
                    <a:ext uri="{9D8B030D-6E8A-4147-A177-3AD203B41FA5}">
                      <a16:colId xmlns:a16="http://schemas.microsoft.com/office/drawing/2014/main" val="1748036995"/>
                    </a:ext>
                  </a:extLst>
                </a:gridCol>
              </a:tblGrid>
              <a:tr h="527515"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Room for Improvement (</a:t>
                      </a:r>
                      <a:r>
                        <a:rPr lang="el-GR" sz="1600" dirty="0"/>
                        <a:t>Δ</a:t>
                      </a:r>
                      <a:r>
                        <a:rPr lang="en-US" sz="1600" dirty="0"/>
                        <a:t>)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12797"/>
                  </a:ext>
                </a:extLst>
              </a:tr>
              <a:tr h="527515">
                <a:tc>
                  <a:txBody>
                    <a:bodyPr/>
                    <a:lstStyle/>
                    <a:p>
                      <a:r>
                        <a:rPr lang="en-US" sz="1600" dirty="0"/>
                        <a:t>Focus investments on habitat protection and restoration priorities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More outreach and engagement needed with non-traditional or underserved communities to encourage them to apply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85259551"/>
                  </a:ext>
                </a:extLst>
              </a:tr>
              <a:tr h="527515">
                <a:tc>
                  <a:txBody>
                    <a:bodyPr/>
                    <a:lstStyle/>
                    <a:p>
                      <a:r>
                        <a:rPr lang="en-US" sz="1600" dirty="0"/>
                        <a:t>Clarity needed on OCRF’s funding priorities for recreation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Need to expand criteria to ask applicants more about how they are addressing diversity, equity, and inclusion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68190004"/>
                  </a:ext>
                </a:extLst>
              </a:tr>
              <a:tr h="527515">
                <a:tc>
                  <a:txBody>
                    <a:bodyPr/>
                    <a:lstStyle/>
                    <a:p>
                      <a:r>
                        <a:rPr lang="en-US" sz="1600" dirty="0"/>
                        <a:t>Difficult to fund research and monitoring projects with the $50,000 cap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Need some high-profile, high-impact projects to showcase the drought package funding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09013690"/>
                  </a:ext>
                </a:extLst>
              </a:tr>
              <a:tr h="527515">
                <a:tc>
                  <a:txBody>
                    <a:bodyPr/>
                    <a:lstStyle/>
                    <a:p>
                      <a:r>
                        <a:rPr lang="en-US" sz="1600" dirty="0"/>
                        <a:t>Difficult to fund larger-impact habitat restoration projects with the $50,000 cap, given inflationary increases in costs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Need greater clarity the applications to describe the proposed work that will be accomplished to reduce assumptions being made by reviewers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49625538"/>
                  </a:ext>
                </a:extLst>
              </a:tr>
              <a:tr h="527515">
                <a:tc>
                  <a:txBody>
                    <a:bodyPr/>
                    <a:lstStyle/>
                    <a:p>
                      <a:r>
                        <a:rPr lang="en-US" sz="1600" dirty="0"/>
                        <a:t>State agency bureaucracy, insurance requirements can be daunting to smaller, newer organizations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3879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27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BED9D-3F3A-7D46-D592-28E46E5D5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stays the same in the Jan 2024 RFP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6E5DC-5517-3E04-4CC6-BE9863ABF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25266"/>
            <a:ext cx="7886700" cy="3404662"/>
          </a:xfrm>
        </p:spPr>
        <p:txBody>
          <a:bodyPr>
            <a:normAutofit/>
          </a:bodyPr>
          <a:lstStyle/>
          <a:p>
            <a:r>
              <a:rPr lang="en-US" dirty="0"/>
              <a:t>$1 million offering, 20 projects max, as per usual</a:t>
            </a:r>
          </a:p>
          <a:p>
            <a:r>
              <a:rPr lang="en-US" dirty="0"/>
              <a:t>Still favoring drought-related projects</a:t>
            </a:r>
          </a:p>
          <a:p>
            <a:r>
              <a:rPr lang="en-US" dirty="0"/>
              <a:t>Still prioritizing smaller projects ($50,000 or less) because we still want to support small, new, or non-traditional organizations and projects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937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894AC-A01E-1417-4A2B-B37BAB428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Raise project cap to $140,000</a:t>
            </a:r>
          </a:p>
          <a:p>
            <a:pPr lvl="1"/>
            <a:r>
              <a:rPr lang="en-US" dirty="0"/>
              <a:t>Projects seeking this level of funding must address drought and have a significant, measurable impact/benefit</a:t>
            </a:r>
          </a:p>
          <a:p>
            <a:r>
              <a:rPr lang="en-US" dirty="0"/>
              <a:t>Enhanced application questions </a:t>
            </a:r>
          </a:p>
          <a:p>
            <a:pPr lvl="1"/>
            <a:r>
              <a:rPr lang="en-US" dirty="0"/>
              <a:t>Grant receipt history: Have you previously received grants aside from OCRF? What was the $ amount of the largest grant you have received? Who was the granting agency? </a:t>
            </a:r>
          </a:p>
          <a:p>
            <a:pPr lvl="1"/>
            <a:r>
              <a:rPr lang="en-US" dirty="0"/>
              <a:t>How does your project align with the KCI's, goals, and actions in the Oregon Conservation Strategy?</a:t>
            </a:r>
          </a:p>
          <a:p>
            <a:r>
              <a:rPr lang="en-US" dirty="0"/>
              <a:t>Re-work application questions around Project Goals, Tasks/Deliverables </a:t>
            </a:r>
          </a:p>
          <a:p>
            <a:r>
              <a:rPr lang="en-US" dirty="0"/>
              <a:t>Enhanced measures of Outdoor Equity – going beyond yes/no answers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3B781ED-207E-7976-3EAD-8B23F5DDE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33004"/>
            <a:ext cx="7886700" cy="994172"/>
          </a:xfrm>
        </p:spPr>
        <p:txBody>
          <a:bodyPr/>
          <a:lstStyle/>
          <a:p>
            <a:r>
              <a:rPr lang="en-US" dirty="0"/>
              <a:t>Proposed Improvements for Jan 2024 RFP </a:t>
            </a:r>
          </a:p>
        </p:txBody>
      </p:sp>
    </p:spTree>
    <p:extLst>
      <p:ext uri="{BB962C8B-B14F-4D97-AF65-F5344CB8AC3E}">
        <p14:creationId xmlns:p14="http://schemas.microsoft.com/office/powerpoint/2010/main" val="18065444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12198</TotalTime>
  <Words>829</Words>
  <Application>Microsoft Office PowerPoint</Application>
  <PresentationFormat>On-screen Show (4:3)</PresentationFormat>
  <Paragraphs>115</Paragraphs>
  <Slides>19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1_Office Theme</vt:lpstr>
      <vt:lpstr>Office Theme</vt:lpstr>
      <vt:lpstr>2_Office Theme</vt:lpstr>
      <vt:lpstr>PowerPoint Presentation</vt:lpstr>
      <vt:lpstr>PowerPoint Presentation</vt:lpstr>
      <vt:lpstr>Draft Motion Templates re: Minutes</vt:lpstr>
      <vt:lpstr>PowerPoint Presentation</vt:lpstr>
      <vt:lpstr>PowerPoint Presentation</vt:lpstr>
      <vt:lpstr>Lessons Learned from Past OCRF Solicitations</vt:lpstr>
      <vt:lpstr>Lessons Learned from Past OCRF Solicitations</vt:lpstr>
      <vt:lpstr>What stays the same in the Jan 2024 RFP </vt:lpstr>
      <vt:lpstr>Proposed Improvements for Jan 2024 RFP </vt:lpstr>
      <vt:lpstr>PowerPoint Presentation</vt:lpstr>
      <vt:lpstr>PowerPoint Presentation</vt:lpstr>
      <vt:lpstr>Draft Motion : Funding Cap Raise</vt:lpstr>
      <vt:lpstr>PowerPoint Presentation</vt:lpstr>
      <vt:lpstr>PowerPoint Presentation</vt:lpstr>
      <vt:lpstr>PowerPoint Presentation</vt:lpstr>
      <vt:lpstr>OCRF Program Updates</vt:lpstr>
      <vt:lpstr>OCRF Meeting Schedule 2024</vt:lpstr>
      <vt:lpstr>PowerPoint Presentation</vt:lpstr>
      <vt:lpstr>PowerPoint Presentation</vt:lpstr>
    </vt:vector>
  </TitlesOfParts>
  <Company>Oregon Department of Fish and Wildlife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 Gillman</dc:creator>
  <cp:lastModifiedBy>GILLMAN Reva A * ODFW</cp:lastModifiedBy>
  <cp:revision>201</cp:revision>
  <dcterms:created xsi:type="dcterms:W3CDTF">2022-11-18T19:44:49Z</dcterms:created>
  <dcterms:modified xsi:type="dcterms:W3CDTF">2024-01-05T02:07:09Z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b73270-2993-4076-be47-9c78f42a1e84_Enabled">
    <vt:lpwstr>true</vt:lpwstr>
  </property>
  <property fmtid="{D5CDD505-2E9C-101B-9397-08002B2CF9AE}" pid="3" name="MSIP_Label_09b73270-2993-4076-be47-9c78f42a1e84_SetDate">
    <vt:lpwstr>2023-11-03T22:10:43Z</vt:lpwstr>
  </property>
  <property fmtid="{D5CDD505-2E9C-101B-9397-08002B2CF9AE}" pid="4" name="MSIP_Label_09b73270-2993-4076-be47-9c78f42a1e84_Method">
    <vt:lpwstr>Privileged</vt:lpwstr>
  </property>
  <property fmtid="{D5CDD505-2E9C-101B-9397-08002B2CF9AE}" pid="5" name="MSIP_Label_09b73270-2993-4076-be47-9c78f42a1e84_Name">
    <vt:lpwstr>Level 1 - Published (Items)</vt:lpwstr>
  </property>
  <property fmtid="{D5CDD505-2E9C-101B-9397-08002B2CF9AE}" pid="6" name="MSIP_Label_09b73270-2993-4076-be47-9c78f42a1e84_SiteId">
    <vt:lpwstr>aa3f6932-fa7c-47b4-a0ce-a598cad161cf</vt:lpwstr>
  </property>
  <property fmtid="{D5CDD505-2E9C-101B-9397-08002B2CF9AE}" pid="7" name="MSIP_Label_09b73270-2993-4076-be47-9c78f42a1e84_ActionId">
    <vt:lpwstr>9369edda-09fe-4200-a77c-540b192eeebd</vt:lpwstr>
  </property>
  <property fmtid="{D5CDD505-2E9C-101B-9397-08002B2CF9AE}" pid="8" name="MSIP_Label_09b73270-2993-4076-be47-9c78f42a1e84_ContentBits">
    <vt:lpwstr>0</vt:lpwstr>
  </property>
</Properties>
</file>